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1" r:id="rId3"/>
    <p:sldId id="322" r:id="rId4"/>
    <p:sldId id="326" r:id="rId5"/>
    <p:sldId id="324" r:id="rId6"/>
    <p:sldId id="307" r:id="rId7"/>
    <p:sldId id="264" r:id="rId8"/>
    <p:sldId id="346" r:id="rId9"/>
    <p:sldId id="265" r:id="rId10"/>
    <p:sldId id="343" r:id="rId11"/>
    <p:sldId id="266" r:id="rId12"/>
    <p:sldId id="327" r:id="rId13"/>
    <p:sldId id="344" r:id="rId14"/>
    <p:sldId id="345" r:id="rId15"/>
    <p:sldId id="328" r:id="rId16"/>
    <p:sldId id="267" r:id="rId17"/>
    <p:sldId id="329" r:id="rId18"/>
    <p:sldId id="268" r:id="rId19"/>
    <p:sldId id="317" r:id="rId20"/>
    <p:sldId id="318" r:id="rId21"/>
    <p:sldId id="269" r:id="rId22"/>
    <p:sldId id="270" r:id="rId23"/>
    <p:sldId id="332" r:id="rId24"/>
    <p:sldId id="279" r:id="rId25"/>
    <p:sldId id="331" r:id="rId26"/>
    <p:sldId id="341" r:id="rId27"/>
    <p:sldId id="342" r:id="rId28"/>
    <p:sldId id="283" r:id="rId29"/>
    <p:sldId id="330" r:id="rId30"/>
    <p:sldId id="347" r:id="rId31"/>
    <p:sldId id="297" r:id="rId32"/>
    <p:sldId id="336" r:id="rId33"/>
    <p:sldId id="335" r:id="rId34"/>
    <p:sldId id="301" r:id="rId35"/>
    <p:sldId id="30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edjnugb-na2\home\bklaurent\essa%20state%20plan%20exhib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eedjnugb-na2\home\bklaurent\essa%20state%20plan%20exhibi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'K-6 weights'!$B$1</c:f>
              <c:strCache>
                <c:ptCount val="1"/>
                <c:pt idx="0">
                  <c:v>K-6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D-44AA-8C2B-E27206E4873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D-44AA-8C2B-E27206E4873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D-44AA-8C2B-E27206E4873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D-44AA-8C2B-E27206E4873C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0D-44AA-8C2B-E27206E4873C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0D-44AA-8C2B-E27206E4873C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0D-44AA-8C2B-E27206E487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'K-6 weights'!$A$2:$A$8</c:f>
              <c:strCache>
                <c:ptCount val="7"/>
                <c:pt idx="0">
                  <c:v>Academic achievement - ELA</c:v>
                </c:pt>
                <c:pt idx="1">
                  <c:v>Academic achievement - Math</c:v>
                </c:pt>
                <c:pt idx="2">
                  <c:v>Student growth - ELA</c:v>
                </c:pt>
                <c:pt idx="3">
                  <c:v>Student growth - Math</c:v>
                </c:pt>
                <c:pt idx="4">
                  <c:v>English learner progress</c:v>
                </c:pt>
                <c:pt idx="5">
                  <c:v>Chronic absenteeism</c:v>
                </c:pt>
                <c:pt idx="6">
                  <c:v>Grade 3 ELA proficiency</c:v>
                </c:pt>
              </c:strCache>
            </c:strRef>
          </c:cat>
          <c:val>
            <c:numRef>
              <c:f>'K-6 weights'!$B$2:$B$8</c:f>
              <c:numCache>
                <c:formatCode>General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0.2</c:v>
                </c:pt>
                <c:pt idx="3">
                  <c:v>0.2</c:v>
                </c:pt>
                <c:pt idx="4">
                  <c:v>0.15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0D-44AA-8C2B-E27206E48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'7-12 weights'!$B$1</c:f>
              <c:strCache>
                <c:ptCount val="1"/>
                <c:pt idx="0">
                  <c:v>7-12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FD-4B4D-8892-2378256BBCE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FD-4B4D-8892-2378256BBCE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FD-4B4D-8892-2378256BBCE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FD-4B4D-8892-2378256BBCE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FD-4B4D-8892-2378256BBCE3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FD-4B4D-8892-2378256BBCE3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FD-4B4D-8892-2378256BBCE3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FD-4B4D-8892-2378256BB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'7-12 weights'!$A$2:$A$9</c:f>
              <c:strCache>
                <c:ptCount val="8"/>
                <c:pt idx="0">
                  <c:v>Academic achievement - ELA</c:v>
                </c:pt>
                <c:pt idx="1">
                  <c:v>Academic achievement - Math</c:v>
                </c:pt>
                <c:pt idx="2">
                  <c:v>Student growth - ELA</c:v>
                </c:pt>
                <c:pt idx="3">
                  <c:v>Student growth - Math</c:v>
                </c:pt>
                <c:pt idx="4">
                  <c:v>Graduation rate - Four-year</c:v>
                </c:pt>
                <c:pt idx="5">
                  <c:v>Graduation rate - Five-year</c:v>
                </c:pt>
                <c:pt idx="6">
                  <c:v>English learner progress</c:v>
                </c:pt>
                <c:pt idx="7">
                  <c:v>Chronic absenteeism</c:v>
                </c:pt>
              </c:strCache>
            </c:strRef>
          </c:cat>
          <c:val>
            <c:numRef>
              <c:f>'7-12 weights'!$B$2:$B$9</c:f>
              <c:numCache>
                <c:formatCode>General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0.15</c:v>
                </c:pt>
                <c:pt idx="5">
                  <c:v>0.05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FD-4B4D-8892-2378256BB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2A6005-1594-4E5A-B137-88ADE2DD7904}" type="datetimeFigureOut">
              <a:rPr lang="en-US" smtClean="0"/>
              <a:t>4/27/18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B5493-C836-4277-B06F-A7B6B52F88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1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68AC4-96AF-4F5E-9C2F-235FB6C2036C}" type="datetimeFigureOut">
              <a:rPr lang="en-US" smtClean="0"/>
              <a:t>4/27/18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A033C-8E37-412B-9B88-86673F19B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3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8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3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4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06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4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71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4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1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8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4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7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A033C-8E37-412B-9B88-86673F19B4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3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7C9D1-18B8-469F-B726-28751ECE5260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5618701"/>
            <a:ext cx="2057400" cy="365125"/>
          </a:xfrm>
        </p:spPr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3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E0EE-FF93-4B87-AAAC-8C4597E0BE10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3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8C8C-44E8-4519-A371-E3FEA1B3BDDF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3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A7C0-BC63-4432-835B-ECA2BBDC5155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AC10-0CF2-4C31-8BCF-4DA71579EC48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9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15C-8629-4768-A2A8-E73CF4CCD250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7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D13A-EFC6-46AB-8373-CA3EA5B7C1CF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71A-EDE2-4FE2-BF26-15B47F53FB88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6C34-B668-4E22-95DA-0A8A6B3CEC03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EEE-8309-40F2-B2D8-F988AF6E685D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5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3636-E394-4F34-86FB-E44FDBF1B0D5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6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D1D9-9AB0-429F-9008-CECAD6718CB3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56519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74F1-FE95-458E-B19C-CF41F756D5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17120"/>
            <a:ext cx="914400" cy="8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7" y="515155"/>
            <a:ext cx="8896865" cy="1004552"/>
          </a:xfrm>
        </p:spPr>
        <p:txBody>
          <a:bodyPr>
            <a:noAutofit/>
          </a:bodyPr>
          <a:lstStyle/>
          <a:p>
            <a:r>
              <a:rPr lang="en-US" sz="4400" b="1" dirty="0"/>
              <a:t>ESSA School Accountability</a:t>
            </a:r>
            <a:br>
              <a:rPr lang="en-US" sz="3600" b="1" dirty="0"/>
            </a:br>
            <a:r>
              <a:rPr lang="en-US" sz="2400" b="1" dirty="0"/>
              <a:t>2018 Spring Leadership Working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92462"/>
            <a:ext cx="7225048" cy="11655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Brian Laurent, Data Management Supervisor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Alaska Department of Education &amp; Early Development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April 26, 2018</a:t>
            </a:r>
          </a:p>
        </p:txBody>
      </p:sp>
    </p:spTree>
    <p:extLst>
      <p:ext uri="{BB962C8B-B14F-4D97-AF65-F5344CB8AC3E}">
        <p14:creationId xmlns:p14="http://schemas.microsoft.com/office/powerpoint/2010/main" val="127821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school with 100 FAY students enrolled in grades 3-9</a:t>
            </a:r>
          </a:p>
          <a:p>
            <a:r>
              <a:rPr lang="en-US" dirty="0"/>
              <a:t>ELA</a:t>
            </a:r>
          </a:p>
          <a:p>
            <a:pPr lvl="1"/>
            <a:r>
              <a:rPr lang="en-US" dirty="0"/>
              <a:t>98 of the 100 FAY students took the assessment</a:t>
            </a:r>
          </a:p>
          <a:p>
            <a:pPr lvl="1"/>
            <a:r>
              <a:rPr lang="en-US" dirty="0"/>
              <a:t>Academic Achievement = # of Proficient &amp; Advanced FAY students / </a:t>
            </a:r>
            <a:r>
              <a:rPr lang="en-US" b="1" dirty="0"/>
              <a:t>98</a:t>
            </a:r>
          </a:p>
          <a:p>
            <a:r>
              <a:rPr lang="en-US" dirty="0"/>
              <a:t>Math</a:t>
            </a:r>
          </a:p>
          <a:p>
            <a:pPr lvl="1"/>
            <a:r>
              <a:rPr lang="en-US" dirty="0"/>
              <a:t>90 of the 100 FAY students took the assessment</a:t>
            </a:r>
          </a:p>
          <a:p>
            <a:pPr lvl="1"/>
            <a:r>
              <a:rPr lang="en-US" dirty="0"/>
              <a:t>Academic Achievement = # of Proficient &amp; Advanced FAY students / </a:t>
            </a:r>
            <a:r>
              <a:rPr lang="en-US" b="1" dirty="0"/>
              <a:t>95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Student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Applicable to grades 4-9</a:t>
            </a:r>
          </a:p>
          <a:p>
            <a:r>
              <a:rPr lang="en-US" dirty="0"/>
              <a:t>ELA and Math</a:t>
            </a:r>
          </a:p>
          <a:p>
            <a:r>
              <a:rPr lang="en-US" dirty="0"/>
              <a:t>Improvements to growth indicator to increase clarity and make the data actionable</a:t>
            </a:r>
          </a:p>
          <a:p>
            <a:r>
              <a:rPr lang="en-US" dirty="0"/>
              <a:t>Percentage of students who met their growth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1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value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46453"/>
              </p:ext>
            </p:extLst>
          </p:nvPr>
        </p:nvGraphicFramePr>
        <p:xfrm>
          <a:off x="628650" y="1417881"/>
          <a:ext cx="7886705" cy="412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7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Previous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Current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884" y="5647788"/>
            <a:ext cx="847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FBP = Far Below Proficient; BP = Below Proficient; P = Proficient; A = Advanced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7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value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145508"/>
              </p:ext>
            </p:extLst>
          </p:nvPr>
        </p:nvGraphicFramePr>
        <p:xfrm>
          <a:off x="628650" y="1417881"/>
          <a:ext cx="7886705" cy="412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7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Previous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Current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884" y="5647788"/>
            <a:ext cx="847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FBP = Far Below Proficient; BP = Below Proficient; P = Proficient; A = Advanced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value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17881"/>
          <a:ext cx="7886705" cy="412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7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Previous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Current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 High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884" y="5647788"/>
            <a:ext cx="847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FBP = Far Below Proficient; BP = Below Proficient; P = Proficient; A = Advanced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8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growth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will be eligible to be counted when: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student received valid scores in the previous and current years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student had natural grade progression</a:t>
            </a:r>
          </a:p>
          <a:p>
            <a:pPr lvl="2"/>
            <a:r>
              <a:rPr lang="en-US" dirty="0"/>
              <a:t>e.g. 4</a:t>
            </a:r>
            <a:r>
              <a:rPr lang="en-US" baseline="30000" dirty="0"/>
              <a:t>th</a:t>
            </a:r>
            <a:r>
              <a:rPr lang="en-US" dirty="0"/>
              <a:t> grade in previous year, 5</a:t>
            </a:r>
            <a:r>
              <a:rPr lang="en-US" baseline="30000" dirty="0"/>
              <a:t>th</a:t>
            </a:r>
            <a:r>
              <a:rPr lang="en-US" dirty="0"/>
              <a:t> grade in current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student was enrolled for the full academic year in the current year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6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Graduation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to schools that serve grade 12</a:t>
            </a:r>
          </a:p>
          <a:p>
            <a:r>
              <a:rPr lang="en-US" dirty="0"/>
              <a:t>Two separate calculations</a:t>
            </a:r>
          </a:p>
          <a:p>
            <a:pPr lvl="1"/>
            <a:r>
              <a:rPr lang="en-US" dirty="0"/>
              <a:t>Percentage of students in four-year cohort who graduated within four years</a:t>
            </a:r>
          </a:p>
          <a:p>
            <a:pPr lvl="1"/>
            <a:r>
              <a:rPr lang="en-US" dirty="0"/>
              <a:t>Percentage of students in five-year cohort who graduated within five years</a:t>
            </a:r>
          </a:p>
          <a:p>
            <a:r>
              <a:rPr lang="en-US" u="sng" dirty="0"/>
              <a:t>Reminder</a:t>
            </a:r>
            <a:r>
              <a:rPr lang="en-US" dirty="0"/>
              <a:t>: Cohort assignment based on first-time entry into grade 9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1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ACCESS for ELLs 2.0?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administered to English learners</a:t>
            </a:r>
          </a:p>
          <a:p>
            <a:r>
              <a:rPr lang="en-US" dirty="0"/>
              <a:t>Four domains: listening, reading, speaking, and writing</a:t>
            </a:r>
          </a:p>
          <a:p>
            <a:r>
              <a:rPr lang="en-US" dirty="0"/>
              <a:t>Overall composite proficiency level (CPL)</a:t>
            </a:r>
          </a:p>
          <a:p>
            <a:r>
              <a:rPr lang="en-US" dirty="0"/>
              <a:t>Proficiency levels between 1.0 and 6.0</a:t>
            </a:r>
          </a:p>
          <a:p>
            <a:r>
              <a:rPr lang="en-US" dirty="0"/>
              <a:t>New exit criteria</a:t>
            </a:r>
          </a:p>
          <a:p>
            <a:pPr lvl="1"/>
            <a:r>
              <a:rPr lang="en-US" dirty="0"/>
              <a:t>4.5 overall CPL</a:t>
            </a:r>
          </a:p>
          <a:p>
            <a:pPr lvl="1"/>
            <a:r>
              <a:rPr lang="en-US" dirty="0"/>
              <a:t>4.0 on listening, reading, and speaking</a:t>
            </a:r>
          </a:p>
          <a:p>
            <a:pPr lvl="1"/>
            <a:r>
              <a:rPr lang="en-US" dirty="0"/>
              <a:t>3.8 on writing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1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English learner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Applicable to grades 1-12</a:t>
            </a:r>
          </a:p>
          <a:p>
            <a:r>
              <a:rPr lang="en-US" dirty="0"/>
              <a:t>FAY students only</a:t>
            </a:r>
          </a:p>
          <a:p>
            <a:r>
              <a:rPr lang="en-US" dirty="0"/>
              <a:t>Must have natural grade progression</a:t>
            </a:r>
          </a:p>
          <a:p>
            <a:r>
              <a:rPr lang="en-US" dirty="0"/>
              <a:t>Percentage of all FAY students who met their growth target on ACCESS for ELLs 2.0</a:t>
            </a:r>
          </a:p>
          <a:p>
            <a:r>
              <a:rPr lang="en-US" dirty="0"/>
              <a:t>Initial growth target depends on level of proficiency at identification</a:t>
            </a:r>
          </a:p>
          <a:p>
            <a:pPr lvl="1"/>
            <a:r>
              <a:rPr lang="en-US" dirty="0"/>
              <a:t>Between four and seven years to become proficient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9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of years to exit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93274"/>
              </p:ext>
            </p:extLst>
          </p:nvPr>
        </p:nvGraphicFramePr>
        <p:xfrm>
          <a:off x="2082114" y="1690689"/>
          <a:ext cx="4979772" cy="3937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6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Year 0: Initial Overall CPL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Maximum Years to Meet Exit Criteria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1.0 – 1.9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Year 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2.0 – 2.9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Year 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3.0 – 3.9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Year 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4.0 and</a:t>
                      </a:r>
                      <a:r>
                        <a:rPr lang="en-US" sz="2800" baseline="0" dirty="0">
                          <a:effectLst/>
                        </a:rPr>
                        <a:t> above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Year 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DEED will “reset” the number or years to meet the exit criteria. The baseline will be 2016.</a:t>
            </a:r>
          </a:p>
        </p:txBody>
      </p:sp>
    </p:spTree>
    <p:extLst>
      <p:ext uri="{BB962C8B-B14F-4D97-AF65-F5344CB8AC3E}">
        <p14:creationId xmlns:p14="http://schemas.microsoft.com/office/powerpoint/2010/main" val="21527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today’s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Goal</a:t>
            </a:r>
            <a:r>
              <a:rPr lang="en-US" dirty="0"/>
              <a:t>: Provide a high-level overview of Alaska’s system of school differentiation to be implemented in Fall 2018</a:t>
            </a:r>
          </a:p>
          <a:p>
            <a:r>
              <a:rPr lang="en-US" dirty="0"/>
              <a:t>Inform, without overwhelming</a:t>
            </a:r>
          </a:p>
          <a:p>
            <a:r>
              <a:rPr lang="en-US" dirty="0"/>
              <a:t>Please ask clarifying questions</a:t>
            </a:r>
          </a:p>
          <a:p>
            <a:r>
              <a:rPr lang="en-US" dirty="0"/>
              <a:t>Index cards for detailed questions</a:t>
            </a:r>
          </a:p>
          <a:p>
            <a:pPr lvl="1"/>
            <a:r>
              <a:rPr lang="en-US" dirty="0"/>
              <a:t>Creation of FAQ document</a:t>
            </a:r>
          </a:p>
          <a:p>
            <a:pPr lvl="1"/>
            <a:r>
              <a:rPr lang="en-US" dirty="0"/>
              <a:t>Include contact information for questions specific to your school, district,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0 overall CPL = </a:t>
            </a:r>
            <a:r>
              <a:rPr lang="en-US" dirty="0">
                <a:solidFill>
                  <a:srgbClr val="00B050"/>
                </a:solidFill>
              </a:rPr>
              <a:t>1.0</a:t>
            </a:r>
          </a:p>
          <a:p>
            <a:r>
              <a:rPr lang="en-US" dirty="0"/>
              <a:t>Using table, student has seven additional years to reach overall CPL of 4.5</a:t>
            </a:r>
          </a:p>
          <a:p>
            <a:r>
              <a:rPr lang="en-US" dirty="0"/>
              <a:t>(4.5 – </a:t>
            </a:r>
            <a:r>
              <a:rPr lang="en-US" dirty="0">
                <a:solidFill>
                  <a:srgbClr val="00B050"/>
                </a:solidFill>
              </a:rPr>
              <a:t>1.0</a:t>
            </a:r>
            <a:r>
              <a:rPr lang="en-US" dirty="0"/>
              <a:t>) / 7 years = 3.5 / 7 = </a:t>
            </a:r>
            <a:r>
              <a:rPr lang="en-US" dirty="0">
                <a:solidFill>
                  <a:srgbClr val="FF0000"/>
                </a:solidFill>
              </a:rPr>
              <a:t>0.5</a:t>
            </a:r>
          </a:p>
          <a:p>
            <a:r>
              <a:rPr lang="en-US" dirty="0"/>
              <a:t>Year 1 target = </a:t>
            </a:r>
            <a:r>
              <a:rPr lang="en-US" dirty="0">
                <a:solidFill>
                  <a:srgbClr val="00B050"/>
                </a:solidFill>
              </a:rPr>
              <a:t>1.0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0.5</a:t>
            </a:r>
            <a:r>
              <a:rPr lang="en-US" dirty="0"/>
              <a:t> = </a:t>
            </a:r>
            <a:r>
              <a:rPr lang="en-US" dirty="0">
                <a:solidFill>
                  <a:srgbClr val="00B0F0"/>
                </a:solidFill>
              </a:rPr>
              <a:t>1.5</a:t>
            </a:r>
            <a:r>
              <a:rPr lang="en-US" dirty="0"/>
              <a:t> overall CPL</a:t>
            </a:r>
          </a:p>
        </p:txBody>
      </p:sp>
    </p:spTree>
    <p:extLst>
      <p:ext uri="{BB962C8B-B14F-4D97-AF65-F5344CB8AC3E}">
        <p14:creationId xmlns:p14="http://schemas.microsoft.com/office/powerpoint/2010/main" val="385974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Chronic absenteeism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Definition</a:t>
            </a:r>
            <a:r>
              <a:rPr lang="en-US" dirty="0"/>
              <a:t>: A student who missed at least 10 percent of the days in which they were enrolled in the school</a:t>
            </a:r>
          </a:p>
          <a:p>
            <a:r>
              <a:rPr lang="en-US" dirty="0"/>
              <a:t>Applicable to grades K-12</a:t>
            </a:r>
          </a:p>
          <a:p>
            <a:r>
              <a:rPr lang="en-US" dirty="0"/>
              <a:t>Includes all students enrolled at least half of year</a:t>
            </a:r>
          </a:p>
          <a:p>
            <a:r>
              <a:rPr lang="en-US" dirty="0"/>
              <a:t>Points based on percentage of students who were </a:t>
            </a:r>
            <a:r>
              <a:rPr lang="en-US" u="sng" dirty="0"/>
              <a:t>not</a:t>
            </a:r>
            <a:r>
              <a:rPr lang="en-US" dirty="0"/>
              <a:t> chronically absent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8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Grade 3 ELA proficiency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to grade 3 only</a:t>
            </a:r>
          </a:p>
          <a:p>
            <a:r>
              <a:rPr lang="en-US" dirty="0"/>
              <a:t>FAY students only</a:t>
            </a:r>
          </a:p>
          <a:p>
            <a:r>
              <a:rPr lang="en-US" dirty="0"/>
              <a:t>Percentage of Grade 3 students proficient on ELA</a:t>
            </a:r>
          </a:p>
          <a:p>
            <a:pPr lvl="1"/>
            <a:r>
              <a:rPr lang="en-US" dirty="0"/>
              <a:t>PEAKS</a:t>
            </a:r>
          </a:p>
          <a:p>
            <a:pPr lvl="1"/>
            <a:r>
              <a:rPr lang="en-US" dirty="0"/>
              <a:t>DLM</a:t>
            </a:r>
          </a:p>
          <a:p>
            <a:r>
              <a:rPr lang="en-US" dirty="0"/>
              <a:t>Denominator must include at least 95 percent of FAY students (like Academic Achievement)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Postponed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Participation on district-administered interim assessments</a:t>
            </a:r>
          </a:p>
          <a:p>
            <a:pPr lvl="1"/>
            <a:r>
              <a:rPr lang="en-US" dirty="0"/>
              <a:t>Question about differentiation of schools</a:t>
            </a:r>
          </a:p>
          <a:p>
            <a:pPr lvl="1"/>
            <a:r>
              <a:rPr lang="en-US" dirty="0"/>
              <a:t>No data yet</a:t>
            </a:r>
          </a:p>
          <a:p>
            <a:r>
              <a:rPr lang="en-US" dirty="0"/>
              <a:t>Eligibility for Alaska Performance Scholarship (APS)</a:t>
            </a:r>
          </a:p>
          <a:p>
            <a:pPr lvl="1"/>
            <a:r>
              <a:rPr lang="en-US" dirty="0"/>
              <a:t>Question about applying to all students</a:t>
            </a:r>
          </a:p>
          <a:p>
            <a:pPr lvl="1"/>
            <a:r>
              <a:rPr lang="en-US" dirty="0"/>
              <a:t>Effect of no college/career-ready assessment</a:t>
            </a:r>
          </a:p>
          <a:p>
            <a:r>
              <a:rPr lang="en-US" dirty="0"/>
              <a:t>Grade 9 on track for on-time graduation</a:t>
            </a:r>
          </a:p>
          <a:p>
            <a:pPr lvl="1"/>
            <a:r>
              <a:rPr lang="en-US" dirty="0"/>
              <a:t>No data yet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71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Minimum </a:t>
            </a:r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pPr lvl="1"/>
            <a:r>
              <a:rPr lang="en-US" dirty="0"/>
              <a:t>Indicators with at least 10 students count toward a school’s score</a:t>
            </a:r>
          </a:p>
          <a:p>
            <a:pPr lvl="1"/>
            <a:r>
              <a:rPr lang="en-US" dirty="0"/>
              <a:t>Indicators with fewer than 10 students do not count toward a school’s score</a:t>
            </a:r>
          </a:p>
          <a:p>
            <a:r>
              <a:rPr lang="en-US" dirty="0"/>
              <a:t>Indicators with fewer than 10 students do not count against a school</a:t>
            </a:r>
          </a:p>
          <a:p>
            <a:r>
              <a:rPr lang="en-US" dirty="0"/>
              <a:t>Schools that meet the minimum </a:t>
            </a:r>
            <a:r>
              <a:rPr lang="en-US" i="1" dirty="0"/>
              <a:t>n</a:t>
            </a:r>
            <a:r>
              <a:rPr lang="en-US" dirty="0"/>
              <a:t> in at least two indicators, one of which must be an academic indicator, will receive a score between 0 and 100</a:t>
            </a:r>
          </a:p>
          <a:p>
            <a:r>
              <a:rPr lang="en-US" b="1" u="sng" dirty="0"/>
              <a:t>Scores cannot be compared to ASPI!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0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Aggregating (i.e. combining) multiple years of data when the minimum </a:t>
            </a:r>
            <a:r>
              <a:rPr lang="en-US" i="1" dirty="0"/>
              <a:t>n</a:t>
            </a:r>
            <a:r>
              <a:rPr lang="en-US" dirty="0"/>
              <a:t> is not reached</a:t>
            </a:r>
          </a:p>
          <a:p>
            <a:r>
              <a:rPr lang="en-US" dirty="0"/>
              <a:t>Stakeholder feedback was positive on this topic</a:t>
            </a:r>
          </a:p>
          <a:p>
            <a:r>
              <a:rPr lang="en-US" dirty="0"/>
              <a:t>Will aggregate up to three years of </a:t>
            </a:r>
            <a:r>
              <a:rPr lang="en-US" u="sng" dirty="0"/>
              <a:t>available</a:t>
            </a:r>
            <a:r>
              <a:rPr lang="en-US" dirty="0"/>
              <a:t> data (including current year)</a:t>
            </a:r>
          </a:p>
          <a:p>
            <a:r>
              <a:rPr lang="en-US" dirty="0"/>
              <a:t>Limited data initially for aggregation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Student growth</a:t>
            </a:r>
          </a:p>
          <a:p>
            <a:pPr lvl="1"/>
            <a:r>
              <a:rPr lang="en-US" dirty="0"/>
              <a:t>EL progress</a:t>
            </a:r>
          </a:p>
          <a:p>
            <a:pPr lvl="1"/>
            <a:r>
              <a:rPr lang="en-US" dirty="0"/>
              <a:t>Chronic absenteeism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9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weights: K-6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6480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486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weights: 7-12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6102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98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ratio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959784"/>
              </p:ext>
            </p:extLst>
          </p:nvPr>
        </p:nvGraphicFramePr>
        <p:xfrm>
          <a:off x="590550" y="1690689"/>
          <a:ext cx="7962900" cy="3161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5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Grade Span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Index Points Earned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Enrollment on October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of Overall Enrollment on October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Weighted Points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K-6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75.00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66.67%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33.33%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for School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70.00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Shift to K-6/7-12 grade spans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Outsized weighting of grade 9 assessment results</a:t>
            </a:r>
          </a:p>
          <a:p>
            <a:r>
              <a:rPr lang="en-US" dirty="0"/>
              <a:t>Better alignment with instruction</a:t>
            </a:r>
          </a:p>
          <a:p>
            <a:r>
              <a:rPr lang="en-US" dirty="0"/>
              <a:t>Mitigate minimum </a:t>
            </a:r>
            <a:r>
              <a:rPr lang="en-US" i="1" dirty="0"/>
              <a:t>n</a:t>
            </a:r>
            <a:r>
              <a:rPr lang="en-US" dirty="0"/>
              <a:t>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DEED submitted Alaska’s ESSA state plan in September; two resubmissions since then</a:t>
            </a:r>
          </a:p>
          <a:p>
            <a:pPr lvl="1"/>
            <a:r>
              <a:rPr lang="en-US" dirty="0"/>
              <a:t>February 28, 2018</a:t>
            </a:r>
          </a:p>
          <a:p>
            <a:pPr lvl="1"/>
            <a:r>
              <a:rPr lang="en-US" dirty="0"/>
              <a:t>April 12, 2018</a:t>
            </a:r>
          </a:p>
          <a:p>
            <a:r>
              <a:rPr lang="en-US" dirty="0"/>
              <a:t>U.S. Department of Education approval is (hopefully) imminent</a:t>
            </a:r>
          </a:p>
          <a:p>
            <a:r>
              <a:rPr lang="en-US" dirty="0"/>
              <a:t>Regulations available for public comment</a:t>
            </a:r>
          </a:p>
          <a:p>
            <a:r>
              <a:rPr lang="en-US" dirty="0"/>
              <a:t>DEED will release first ESSA-aligned accountability scores and designations in Fall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4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designations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index score</a:t>
            </a:r>
          </a:p>
          <a:p>
            <a:r>
              <a:rPr lang="en-US" dirty="0"/>
              <a:t>Feeder schools</a:t>
            </a:r>
          </a:p>
          <a:p>
            <a:r>
              <a:rPr lang="en-US" dirty="0"/>
              <a:t>Small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60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90" y="365126"/>
            <a:ext cx="8177420" cy="1325563"/>
          </a:xfrm>
        </p:spPr>
        <p:txBody>
          <a:bodyPr/>
          <a:lstStyle/>
          <a:p>
            <a:r>
              <a:rPr lang="en-US" dirty="0"/>
              <a:t>Designations based on index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Comprehensive Support and Improvement (CSI)</a:t>
            </a:r>
          </a:p>
          <a:p>
            <a:pPr lvl="1"/>
            <a:r>
              <a:rPr lang="en-US" dirty="0"/>
              <a:t>Criteria 1: Lowest five percent of Title I schools</a:t>
            </a:r>
          </a:p>
          <a:p>
            <a:pPr lvl="1"/>
            <a:r>
              <a:rPr lang="en-US" dirty="0"/>
              <a:t>Criteria 2: Graduation rate ≤ 66 2/3 percent (all schools)</a:t>
            </a:r>
          </a:p>
          <a:p>
            <a:pPr lvl="1"/>
            <a:r>
              <a:rPr lang="en-US" dirty="0"/>
              <a:t>Criteria 3: TSI low-performing subgroup (not applicable in Year 1)</a:t>
            </a:r>
          </a:p>
          <a:p>
            <a:r>
              <a:rPr lang="en-US" dirty="0"/>
              <a:t>Targeted Support and Improvement (TSI)</a:t>
            </a:r>
          </a:p>
          <a:p>
            <a:pPr lvl="1"/>
            <a:r>
              <a:rPr lang="en-US" dirty="0"/>
              <a:t>Six race/ethnicity subgroups</a:t>
            </a:r>
          </a:p>
          <a:p>
            <a:pPr lvl="1"/>
            <a:r>
              <a:rPr lang="en-US" dirty="0"/>
              <a:t>Students with disabilities</a:t>
            </a:r>
          </a:p>
          <a:p>
            <a:pPr lvl="1"/>
            <a:r>
              <a:rPr lang="en-US" dirty="0"/>
              <a:t>English learners</a:t>
            </a:r>
          </a:p>
          <a:p>
            <a:pPr lvl="1"/>
            <a:r>
              <a:rPr lang="en-US" dirty="0"/>
              <a:t>Economically disadvantaged</a:t>
            </a:r>
          </a:p>
          <a:p>
            <a:r>
              <a:rPr lang="en-US" dirty="0"/>
              <a:t>Universal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1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Designations for feeder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that serve students through grade 2</a:t>
            </a:r>
          </a:p>
          <a:p>
            <a:r>
              <a:rPr lang="en-US" dirty="0"/>
              <a:t>The students “feed” into another school</a:t>
            </a:r>
          </a:p>
          <a:p>
            <a:r>
              <a:rPr lang="en-US" dirty="0"/>
              <a:t>Will receive index score and designation of the school in which students enroll</a:t>
            </a:r>
          </a:p>
          <a:p>
            <a:pPr lvl="1"/>
            <a:r>
              <a:rPr lang="en-US" dirty="0"/>
              <a:t>Same as ASPI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3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Designations for small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that do not meet the minimum </a:t>
            </a:r>
            <a:r>
              <a:rPr lang="en-US" i="1" dirty="0"/>
              <a:t>n</a:t>
            </a:r>
            <a:r>
              <a:rPr lang="en-US" dirty="0"/>
              <a:t> in at least two indicators, one of which must be an academic indicator</a:t>
            </a:r>
          </a:p>
          <a:p>
            <a:r>
              <a:rPr lang="en-US" dirty="0"/>
              <a:t>Subject to a “small school performance review”</a:t>
            </a:r>
          </a:p>
          <a:p>
            <a:pPr lvl="1"/>
            <a:r>
              <a:rPr lang="en-US" dirty="0"/>
              <a:t>Review of available data: goals and indicators</a:t>
            </a:r>
          </a:p>
          <a:p>
            <a:pPr lvl="1"/>
            <a:r>
              <a:rPr lang="en-US" dirty="0"/>
              <a:t>Desk audit</a:t>
            </a:r>
          </a:p>
          <a:p>
            <a:pPr lvl="1"/>
            <a:r>
              <a:rPr lang="en-US" dirty="0"/>
              <a:t>Consultation with superintendent</a:t>
            </a:r>
          </a:p>
          <a:p>
            <a:r>
              <a:rPr lang="en-US" dirty="0"/>
              <a:t>More details to come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2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 of public comment for the proposed accountability regulations – </a:t>
            </a:r>
            <a:r>
              <a:rPr lang="en-US" b="1" u="sng" dirty="0"/>
              <a:t>We want your comments!</a:t>
            </a:r>
          </a:p>
          <a:p>
            <a:r>
              <a:rPr lang="en-US" dirty="0"/>
              <a:t>DEED will increase communication about accountability and other aspects of state plan</a:t>
            </a:r>
          </a:p>
          <a:p>
            <a:r>
              <a:rPr lang="en-US" dirty="0"/>
              <a:t>Develop indicators for alternative schools</a:t>
            </a:r>
          </a:p>
          <a:p>
            <a:r>
              <a:rPr lang="en-US" dirty="0"/>
              <a:t>Address need for additional data</a:t>
            </a:r>
          </a:p>
          <a:p>
            <a:pPr lvl="1"/>
            <a:r>
              <a:rPr lang="en-US" dirty="0"/>
              <a:t>Annual credits earned in high school – pilot study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1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Brian Laurent</a:t>
            </a:r>
          </a:p>
          <a:p>
            <a:pPr marL="0" indent="0">
              <a:buNone/>
            </a:pPr>
            <a:r>
              <a:rPr lang="en-US" dirty="0"/>
              <a:t>Data Management Supervisor</a:t>
            </a:r>
          </a:p>
          <a:p>
            <a:pPr marL="0" indent="0">
              <a:buNone/>
            </a:pPr>
            <a:r>
              <a:rPr lang="en-US" dirty="0"/>
              <a:t>brian.laurent@alaska.gov</a:t>
            </a:r>
          </a:p>
          <a:p>
            <a:pPr marL="0" indent="0">
              <a:buNone/>
            </a:pPr>
            <a:r>
              <a:rPr lang="en-US" dirty="0"/>
              <a:t>(907) 465-8418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DLM</a:t>
            </a:r>
            <a:r>
              <a:rPr lang="en-US" dirty="0"/>
              <a:t> = Dynamic Learning Maps, the assessment taken by students with the most significant cognitive disabilities</a:t>
            </a:r>
          </a:p>
          <a:p>
            <a:r>
              <a:rPr lang="en-US" u="sng" dirty="0"/>
              <a:t>EL</a:t>
            </a:r>
            <a:r>
              <a:rPr lang="en-US" dirty="0"/>
              <a:t> = English learner</a:t>
            </a:r>
          </a:p>
          <a:p>
            <a:r>
              <a:rPr lang="en-US" u="sng" dirty="0"/>
              <a:t>ELA</a:t>
            </a:r>
            <a:r>
              <a:rPr lang="en-US" dirty="0"/>
              <a:t> = English language arts</a:t>
            </a:r>
          </a:p>
          <a:p>
            <a:r>
              <a:rPr lang="en-US" u="sng" dirty="0"/>
              <a:t>Full academic year (FAY)</a:t>
            </a:r>
            <a:r>
              <a:rPr lang="en-US" dirty="0"/>
              <a:t> = Continuous enrollment at the same school between October 1 and the first day of the general assessment window</a:t>
            </a:r>
          </a:p>
          <a:p>
            <a:r>
              <a:rPr lang="en-US" u="sng" dirty="0"/>
              <a:t>Minimum </a:t>
            </a:r>
            <a:r>
              <a:rPr lang="en-US" i="1" u="sng" dirty="0"/>
              <a:t>n</a:t>
            </a:r>
            <a:r>
              <a:rPr lang="en-US" dirty="0"/>
              <a:t> = The minimum number of students needed for an indicator to count toward a school’s score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70"/>
            <a:ext cx="9144119" cy="565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5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parts to school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System of school differentiation</a:t>
            </a:r>
          </a:p>
          <a:p>
            <a:pPr lvl="1"/>
            <a:r>
              <a:rPr lang="en-US" dirty="0"/>
              <a:t>Indicators</a:t>
            </a:r>
          </a:p>
          <a:p>
            <a:pPr lvl="1"/>
            <a:r>
              <a:rPr lang="en-US" dirty="0"/>
              <a:t>Weights</a:t>
            </a:r>
          </a:p>
          <a:p>
            <a:pPr lvl="1"/>
            <a:r>
              <a:rPr lang="en-US" dirty="0"/>
              <a:t>Scores</a:t>
            </a:r>
          </a:p>
          <a:p>
            <a:pPr lvl="1"/>
            <a:r>
              <a:rPr lang="en-US" dirty="0"/>
              <a:t>Designations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Long-term goals and measures of interim progress</a:t>
            </a:r>
          </a:p>
          <a:p>
            <a:pPr lvl="1"/>
            <a:r>
              <a:rPr lang="en-US" dirty="0"/>
              <a:t>Academic achievement</a:t>
            </a:r>
          </a:p>
          <a:p>
            <a:pPr lvl="1"/>
            <a:r>
              <a:rPr lang="en-US" dirty="0"/>
              <a:t>Graduation rate</a:t>
            </a:r>
          </a:p>
          <a:p>
            <a:pPr lvl="1"/>
            <a:r>
              <a:rPr lang="en-US" dirty="0"/>
              <a:t>English learner (EL) progress toward English language proficiency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school differentiation</a:t>
            </a:r>
            <a:br>
              <a:rPr lang="en-US" dirty="0"/>
            </a:br>
            <a:r>
              <a:rPr lang="en-US" dirty="0"/>
              <a:t>ESSA-required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Academic achievement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Graduation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English learner progress toward English language proficiency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School quality/student success indicator(s)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0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school differentiation</a:t>
            </a:r>
            <a:br>
              <a:rPr lang="en-US" dirty="0"/>
            </a:br>
            <a:r>
              <a:rPr lang="en-US" dirty="0"/>
              <a:t>Alaska’s ESSA state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Academic achievement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Graduation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English learner progress toward English language proficiency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Chronic absenteeism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Grade 3 ELA proficiency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Academic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Applicable to grades 3-9</a:t>
            </a:r>
          </a:p>
          <a:p>
            <a:r>
              <a:rPr lang="en-US" dirty="0"/>
              <a:t>ELA and Math separately</a:t>
            </a:r>
          </a:p>
          <a:p>
            <a:r>
              <a:rPr lang="en-US" dirty="0"/>
              <a:t>FAY students only</a:t>
            </a:r>
          </a:p>
          <a:p>
            <a:r>
              <a:rPr lang="en-US" dirty="0"/>
              <a:t>Percentage of students proficient on assessments</a:t>
            </a:r>
          </a:p>
          <a:p>
            <a:pPr lvl="1"/>
            <a:r>
              <a:rPr lang="en-US" dirty="0"/>
              <a:t>PEAKS</a:t>
            </a:r>
          </a:p>
          <a:p>
            <a:pPr lvl="1"/>
            <a:r>
              <a:rPr lang="en-US" dirty="0"/>
              <a:t>DLM</a:t>
            </a:r>
          </a:p>
          <a:p>
            <a:r>
              <a:rPr lang="en-US" dirty="0"/>
              <a:t>Impact of participation rate</a:t>
            </a:r>
          </a:p>
          <a:p>
            <a:pPr lvl="1"/>
            <a:r>
              <a:rPr lang="en-US" dirty="0"/>
              <a:t>Denominator must include at least 95 percent of FAY students</a:t>
            </a:r>
          </a:p>
          <a:p>
            <a:pPr lvl="1"/>
            <a:r>
              <a:rPr lang="en-US" dirty="0"/>
              <a:t>No provision for small schools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74F1-FE95-458E-B19C-CF41F756D5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6427</TotalTime>
  <Words>1566</Words>
  <Application>Microsoft Macintosh PowerPoint</Application>
  <PresentationFormat>On-screen Show (4:3)</PresentationFormat>
  <Paragraphs>384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ESSA School Accountability 2018 Spring Leadership Working Conference</vt:lpstr>
      <vt:lpstr>About today’s presentation</vt:lpstr>
      <vt:lpstr>Timeline</vt:lpstr>
      <vt:lpstr>Vocabulary</vt:lpstr>
      <vt:lpstr>PowerPoint Presentation</vt:lpstr>
      <vt:lpstr>Two parts to school accountability</vt:lpstr>
      <vt:lpstr>System of school differentiation ESSA-required indicators</vt:lpstr>
      <vt:lpstr>System of school differentiation Alaska’s ESSA state plan</vt:lpstr>
      <vt:lpstr>1. Academic achievement</vt:lpstr>
      <vt:lpstr>Participation example</vt:lpstr>
      <vt:lpstr>2. Student growth</vt:lpstr>
      <vt:lpstr>New value table</vt:lpstr>
      <vt:lpstr>New value table</vt:lpstr>
      <vt:lpstr>New value table</vt:lpstr>
      <vt:lpstr>Student growth eligibility</vt:lpstr>
      <vt:lpstr>3. Graduation rate</vt:lpstr>
      <vt:lpstr>What is ACCESS for ELLs 2.0?</vt:lpstr>
      <vt:lpstr>4. English learner progress</vt:lpstr>
      <vt:lpstr>Number of years to exit</vt:lpstr>
      <vt:lpstr>Example</vt:lpstr>
      <vt:lpstr>5. Chronic absenteeism</vt:lpstr>
      <vt:lpstr>6. Grade 3 ELA proficiency</vt:lpstr>
      <vt:lpstr>Postponed indicators</vt:lpstr>
      <vt:lpstr>Calculating a score</vt:lpstr>
      <vt:lpstr>Data aggregation</vt:lpstr>
      <vt:lpstr>Indicator weights: K-6</vt:lpstr>
      <vt:lpstr>Indicator weights: 7-12</vt:lpstr>
      <vt:lpstr>Enrollment ratio example</vt:lpstr>
      <vt:lpstr>Shift to K-6/7-12 grade spans</vt:lpstr>
      <vt:lpstr>School designations</vt:lpstr>
      <vt:lpstr>Designations based on index score</vt:lpstr>
      <vt:lpstr>Designations for feeder schools</vt:lpstr>
      <vt:lpstr>Designations for small schools</vt:lpstr>
      <vt:lpstr>Concluding thoughts and next steps</vt:lpstr>
      <vt:lpstr>Questions?</vt:lpstr>
    </vt:vector>
  </TitlesOfParts>
  <Company>Education &amp; Early Development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Laurent, Brian K (EED)</dc:creator>
  <cp:lastModifiedBy>Alica Unruh</cp:lastModifiedBy>
  <cp:revision>156</cp:revision>
  <cp:lastPrinted>2018-04-23T02:29:56Z</cp:lastPrinted>
  <dcterms:created xsi:type="dcterms:W3CDTF">2018-02-14T01:15:00Z</dcterms:created>
  <dcterms:modified xsi:type="dcterms:W3CDTF">2018-04-27T21:49:19Z</dcterms:modified>
</cp:coreProperties>
</file>